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handoutMasterIdLst>
    <p:handoutMasterId r:id="rId30"/>
  </p:handoutMasterIdLst>
  <p:sldIdLst>
    <p:sldId id="256" r:id="rId2"/>
    <p:sldId id="258" r:id="rId3"/>
    <p:sldId id="288" r:id="rId4"/>
    <p:sldId id="259" r:id="rId5"/>
    <p:sldId id="260" r:id="rId6"/>
    <p:sldId id="261" r:id="rId7"/>
    <p:sldId id="262" r:id="rId8"/>
    <p:sldId id="263" r:id="rId9"/>
    <p:sldId id="289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8" r:id="rId19"/>
    <p:sldId id="276" r:id="rId20"/>
    <p:sldId id="284" r:id="rId21"/>
    <p:sldId id="279" r:id="rId22"/>
    <p:sldId id="283" r:id="rId23"/>
    <p:sldId id="275" r:id="rId24"/>
    <p:sldId id="290" r:id="rId25"/>
    <p:sldId id="280" r:id="rId26"/>
    <p:sldId id="281" r:id="rId27"/>
    <p:sldId id="282" r:id="rId28"/>
    <p:sldId id="287" r:id="rId29"/>
  </p:sldIdLst>
  <p:sldSz cx="9144000" cy="6858000" type="screen4x3"/>
  <p:notesSz cx="6888163" cy="96234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entury" pitchFamily="18" charset="0"/>
        <a:ea typeface="ＭＳ ゴシック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339966"/>
    </p:penClr>
  </p:showPr>
  <p:clrMru>
    <a:srgbClr val="A50021"/>
    <a:srgbClr val="660033"/>
    <a:srgbClr val="CC3300"/>
    <a:srgbClr val="D9B96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241" autoAdjust="0"/>
    <p:restoredTop sz="94737" autoAdjust="0"/>
  </p:normalViewPr>
  <p:slideViewPr>
    <p:cSldViewPr>
      <p:cViewPr varScale="1">
        <p:scale>
          <a:sx n="87" d="100"/>
          <a:sy n="87" d="100"/>
        </p:scale>
        <p:origin x="-9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kumimoji="0"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kumimoji="0"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1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kumimoji="0"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1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kumimoji="0" sz="1200">
                <a:latin typeface="Arial" charset="0"/>
              </a:defRPr>
            </a:lvl1pPr>
          </a:lstStyle>
          <a:p>
            <a:pPr>
              <a:defRPr/>
            </a:pPr>
            <a:fld id="{1BDA5D49-A0A5-4D24-A2A3-9ED477EE2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altLang="ja-JP"/>
              <a:t>Заголовок слайда</a:t>
            </a:r>
            <a:endParaRPr lang="en-US" altLang="ja-JP"/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altLang="ja-JP"/>
              <a:t>Подзаголовок слайда</a:t>
            </a: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A1351-407C-4B4E-BE38-D1778015C1B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DD239-6ECD-4B77-823E-EB92AD2330B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8BF09-A99D-4039-833D-4428F974514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01A28-5EE0-4E6D-8D11-8C80A543536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610C5-7DD4-41B9-8635-210C8531FC6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003DF-6B1C-46B2-AA73-EE55F936BAF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A4A48-B540-4A87-929C-9C768029A26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0304E-8059-438B-A9AB-1D1379B0938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F6A73-4413-4B59-B883-66B5CD69C96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7EFCB-8647-4295-9DDB-EA31B58908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3B9B64-4804-49B2-9AA4-5FDDAC546E9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819CF-8ABD-408A-AFB6-089492D4FB7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7462D-DE31-41B1-ABFE-12230E87BF2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BF712-49A0-47CF-87FF-A87AD9540C3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ja-JP" smtClean="0"/>
              <a:t>Заголовок слайда</a:t>
            </a:r>
            <a:endParaRPr lang="en-US" altLang="ja-JP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ja-JP" smtClean="0"/>
              <a:t>Текст слайда</a:t>
            </a:r>
            <a:endParaRPr lang="en-US" altLang="ja-JP" smtClean="0"/>
          </a:p>
          <a:p>
            <a:pPr lvl="1"/>
            <a:r>
              <a:rPr lang="ru-RU" altLang="ja-JP" smtClean="0"/>
              <a:t>Текст слайда</a:t>
            </a:r>
            <a:endParaRPr lang="en-US" altLang="ja-JP" smtClean="0"/>
          </a:p>
          <a:p>
            <a:pPr lvl="2"/>
            <a:r>
              <a:rPr lang="ru-RU" altLang="ja-JP" smtClean="0"/>
              <a:t>Текст слайда</a:t>
            </a:r>
            <a:endParaRPr lang="en-US" altLang="ja-JP" smtClean="0"/>
          </a:p>
          <a:p>
            <a:pPr lvl="3"/>
            <a:r>
              <a:rPr lang="ru-RU" altLang="ja-JP" smtClean="0"/>
              <a:t>Текст слайда</a:t>
            </a:r>
            <a:endParaRPr lang="en-US" altLang="ja-JP" smtClean="0"/>
          </a:p>
          <a:p>
            <a:pPr lvl="4"/>
            <a:r>
              <a:rPr lang="ru-RU" altLang="ja-JP" smtClean="0"/>
              <a:t>Текст слайда</a:t>
            </a:r>
            <a:endParaRPr lang="en-US" altLang="ja-JP" smtClean="0"/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996633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730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996633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730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996633"/>
                </a:solidFill>
                <a:latin typeface="+mn-lt"/>
              </a:defRPr>
            </a:lvl1pPr>
          </a:lstStyle>
          <a:p>
            <a:pPr>
              <a:defRPr/>
            </a:pPr>
            <a:fld id="{CA1A64E2-3F24-4F96-B76A-0101003934F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rgbClr val="CC66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3200">
          <a:solidFill>
            <a:srgbClr val="9966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800">
          <a:solidFill>
            <a:srgbClr val="9966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400">
          <a:solidFill>
            <a:srgbClr val="9966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000">
          <a:solidFill>
            <a:srgbClr val="9966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000">
          <a:solidFill>
            <a:srgbClr val="996633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000">
          <a:solidFill>
            <a:srgbClr val="996633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000">
          <a:solidFill>
            <a:srgbClr val="996633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000">
          <a:solidFill>
            <a:srgbClr val="996633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2D5902"/>
        </a:buClr>
        <a:buFont typeface="Wingdings" pitchFamily="2" charset="2"/>
        <a:buChar char=""/>
        <a:defRPr kumimoji="1" sz="2000">
          <a:solidFill>
            <a:srgbClr val="99663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jpeg"/><Relationship Id="rId7" Type="http://schemas.openxmlformats.org/officeDocument/2006/relationships/image" Target="../media/image47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thomework.ru/image/cache/data/nabori-dlja-vishivanija-krestom/riolis/veselaja-pchelka/ef54b91f4b3aaf07f97e8641eff71e68-500x500.jpg" TargetMode="External"/><Relationship Id="rId5" Type="http://schemas.openxmlformats.org/officeDocument/2006/relationships/image" Target="../media/image46.jpeg"/><Relationship Id="rId4" Type="http://schemas.openxmlformats.org/officeDocument/2006/relationships/hyperlink" Target="http://www.bereginja.ru/upload/catalog/4-4665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8" y="357188"/>
            <a:ext cx="8001000" cy="2071687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rgbClr val="A50021"/>
                </a:solidFill>
                <a:latin typeface="Comic Sans MS" pitchFamily="66" charset="0"/>
              </a:rPr>
              <a:t>Вышивка </a:t>
            </a:r>
            <a:br>
              <a:rPr lang="ru-RU" sz="6600" b="1" smtClean="0">
                <a:solidFill>
                  <a:srgbClr val="A50021"/>
                </a:solidFill>
                <a:latin typeface="Comic Sans MS" pitchFamily="66" charset="0"/>
              </a:rPr>
            </a:br>
            <a:r>
              <a:rPr lang="ru-RU" sz="6600" b="1" smtClean="0">
                <a:solidFill>
                  <a:srgbClr val="A50021"/>
                </a:solidFill>
                <a:latin typeface="Comic Sans MS" pitchFamily="66" charset="0"/>
              </a:rPr>
              <a:t>крестом</a:t>
            </a:r>
            <a:r>
              <a:rPr lang="ru-RU" sz="6600" smtClean="0">
                <a:solidFill>
                  <a:srgbClr val="A50021"/>
                </a:solidFill>
              </a:rPr>
              <a:t> </a:t>
            </a:r>
            <a:r>
              <a:rPr lang="ru-RU" sz="6600" smtClean="0"/>
              <a:t/>
            </a:r>
            <a:br>
              <a:rPr lang="ru-RU" sz="6600" smtClean="0"/>
            </a:br>
            <a:r>
              <a:rPr lang="ru-RU" smtClean="0">
                <a:solidFill>
                  <a:srgbClr val="CC3300"/>
                </a:solidFill>
              </a:rPr>
              <a:t> </a:t>
            </a:r>
            <a:r>
              <a:rPr lang="ru-RU" smtClean="0"/>
              <a:t>       </a:t>
            </a:r>
          </a:p>
        </p:txBody>
      </p:sp>
      <p:pic>
        <p:nvPicPr>
          <p:cNvPr id="3075" name="Picture 14" descr="E:\вышивка\0_7f02c_1c7f0cf0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1714500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Материалы и приспособления </a:t>
            </a:r>
            <a:br>
              <a:rPr lang="ru-RU" b="1" smtClean="0">
                <a:solidFill>
                  <a:srgbClr val="A50021"/>
                </a:solidFill>
                <a:latin typeface="Comic Sans MS" pitchFamily="66" charset="0"/>
              </a:rPr>
            </a:br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для вышивания</a:t>
            </a:r>
            <a:r>
              <a:rPr lang="en-US" smtClean="0">
                <a:solidFill>
                  <a:srgbClr val="A50021"/>
                </a:solidFill>
                <a:latin typeface="Comic Sans MS" pitchFamily="66" charset="0"/>
              </a:rPr>
              <a:t>:</a:t>
            </a:r>
            <a:endParaRPr lang="ru-RU" smtClean="0">
              <a:solidFill>
                <a:srgbClr val="A50021"/>
              </a:solidFill>
              <a:latin typeface="Comic Sans MS" pitchFamily="66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3000" smtClean="0">
                <a:solidFill>
                  <a:srgbClr val="CC3300"/>
                </a:solidFill>
              </a:rPr>
              <a:t>нитки</a:t>
            </a:r>
          </a:p>
          <a:p>
            <a:pPr eaLnBrk="1" hangingPunct="1"/>
            <a:r>
              <a:rPr lang="ru-RU" sz="3000" smtClean="0">
                <a:solidFill>
                  <a:srgbClr val="CC3300"/>
                </a:solidFill>
              </a:rPr>
              <a:t>ткань</a:t>
            </a:r>
          </a:p>
          <a:p>
            <a:pPr eaLnBrk="1" hangingPunct="1"/>
            <a:r>
              <a:rPr lang="ru-RU" sz="3000" smtClean="0">
                <a:solidFill>
                  <a:srgbClr val="CC3300"/>
                </a:solidFill>
              </a:rPr>
              <a:t>пяльцы</a:t>
            </a:r>
          </a:p>
          <a:p>
            <a:pPr eaLnBrk="1" hangingPunct="1"/>
            <a:r>
              <a:rPr lang="ru-RU" sz="3000" smtClean="0">
                <a:solidFill>
                  <a:srgbClr val="CC3300"/>
                </a:solidFill>
              </a:rPr>
              <a:t>иголки</a:t>
            </a:r>
          </a:p>
          <a:p>
            <a:pPr eaLnBrk="1" hangingPunct="1"/>
            <a:r>
              <a:rPr lang="ru-RU" sz="3000" smtClean="0">
                <a:solidFill>
                  <a:srgbClr val="CC3300"/>
                </a:solidFill>
              </a:rPr>
              <a:t>наперсток</a:t>
            </a:r>
          </a:p>
          <a:p>
            <a:pPr eaLnBrk="1" hangingPunct="1"/>
            <a:r>
              <a:rPr lang="ru-RU" sz="3000" smtClean="0">
                <a:solidFill>
                  <a:srgbClr val="CC3300"/>
                </a:solidFill>
              </a:rPr>
              <a:t>ножницы</a:t>
            </a:r>
          </a:p>
        </p:txBody>
      </p:sp>
      <p:pic>
        <p:nvPicPr>
          <p:cNvPr id="12292" name="Picture 6" descr="иропрнгпрп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989138"/>
            <a:ext cx="3836987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2" descr="нпр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188913"/>
            <a:ext cx="2881312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549275"/>
            <a:ext cx="3419475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Нитки</a:t>
            </a:r>
            <a:r>
              <a:rPr lang="en-US" sz="5400" b="1" smtClean="0">
                <a:solidFill>
                  <a:srgbClr val="A50021"/>
                </a:solidFill>
                <a:latin typeface="Comic Sans MS" pitchFamily="66" charset="0"/>
              </a:rPr>
              <a:t>:</a:t>
            </a:r>
            <a:endParaRPr lang="ru-RU" sz="5400" b="1" smtClean="0">
              <a:solidFill>
                <a:srgbClr val="A50021"/>
              </a:solidFill>
              <a:latin typeface="Comic Sans MS" pitchFamily="66" charset="0"/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7843838" cy="4751387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ирис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мулине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штапельные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шелковые 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шерстяные 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полушерстяные 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синтетические</a:t>
            </a:r>
          </a:p>
          <a:p>
            <a:pPr eaLnBrk="1" hangingPunct="1"/>
            <a:r>
              <a:rPr lang="ru-RU" smtClean="0">
                <a:solidFill>
                  <a:srgbClr val="CC3300"/>
                </a:solidFill>
              </a:rPr>
              <a:t>катушечные </a:t>
            </a:r>
          </a:p>
        </p:txBody>
      </p:sp>
      <p:pic>
        <p:nvPicPr>
          <p:cNvPr id="13317" name="Picture 4" descr="48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420938"/>
            <a:ext cx="2989263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nitk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476750"/>
            <a:ext cx="273685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34544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Ткани</a:t>
            </a:r>
            <a:r>
              <a:rPr lang="en-US" sz="5400" b="1" smtClean="0">
                <a:solidFill>
                  <a:srgbClr val="A50021"/>
                </a:solidFill>
                <a:latin typeface="Comic Sans MS" pitchFamily="66" charset="0"/>
              </a:rPr>
              <a:t>:</a:t>
            </a:r>
            <a:endParaRPr lang="ru-RU" sz="5400" b="1" smtClean="0">
              <a:solidFill>
                <a:srgbClr val="A50021"/>
              </a:solidFill>
              <a:latin typeface="Comic Sans MS" pitchFamily="66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060575"/>
            <a:ext cx="7772400" cy="46085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холст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лен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полотно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рогожка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  <a:p>
            <a:pPr lvl="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600" smtClean="0"/>
              <a:t>                 </a:t>
            </a:r>
            <a:r>
              <a:rPr lang="ru-RU" sz="2400" smtClean="0">
                <a:solidFill>
                  <a:srgbClr val="CC3300"/>
                </a:solidFill>
              </a:rPr>
              <a:t>Но удобнее всего </a:t>
            </a:r>
          </a:p>
          <a:p>
            <a:pPr lvl="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rgbClr val="CC3300"/>
                </a:solidFill>
              </a:rPr>
              <a:t>                 использовать </a:t>
            </a:r>
          </a:p>
          <a:p>
            <a:pPr lvl="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rgbClr val="CC3300"/>
                </a:solidFill>
              </a:rPr>
              <a:t>                 специальную </a:t>
            </a:r>
          </a:p>
          <a:p>
            <a:pPr lvl="3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rgbClr val="CC3300"/>
                </a:solidFill>
              </a:rPr>
              <a:t>                 ткань - </a:t>
            </a:r>
            <a:r>
              <a:rPr lang="ru-RU" sz="2400" u="sng" smtClean="0">
                <a:solidFill>
                  <a:srgbClr val="CC3300"/>
                </a:solidFill>
              </a:rPr>
              <a:t>канву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</p:txBody>
      </p:sp>
      <p:pic>
        <p:nvPicPr>
          <p:cNvPr id="14340" name="Picture 11" descr="dubl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4797425"/>
            <a:ext cx="14605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2" descr="рннпрн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724400"/>
            <a:ext cx="1477962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4" descr="еннгнге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2997200"/>
            <a:ext cx="2801937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3" descr="ггнге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060575"/>
            <a:ext cx="2847975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5" descr="лрп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1125538"/>
            <a:ext cx="28797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7" descr="ропрпр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188913"/>
            <a:ext cx="2808288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Пяльцы -</a:t>
            </a:r>
            <a:r>
              <a:rPr lang="ru-RU" smtClean="0"/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351838" cy="44021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smtClean="0">
                <a:solidFill>
                  <a:srgbClr val="CC3300"/>
                </a:solidFill>
              </a:rPr>
              <a:t>специальное приспособление для натягивания ткани. Бывают круглые, квадратные, прямоугольные, из дерева, пластмассы, металла</a:t>
            </a:r>
          </a:p>
        </p:txBody>
      </p:sp>
      <p:pic>
        <p:nvPicPr>
          <p:cNvPr id="15364" name="Picture 5" descr="1163429438202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076700"/>
            <a:ext cx="28575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ррппеп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3716338"/>
            <a:ext cx="25415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80975" y="593725"/>
            <a:ext cx="4752975" cy="62642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</a:t>
            </a:r>
            <a:r>
              <a:rPr lang="ru-RU" sz="2900" smtClean="0">
                <a:solidFill>
                  <a:srgbClr val="CC3300"/>
                </a:solidFill>
              </a:rPr>
              <a:t>Использование пялец не всегда удобно – крестики деформируются,    с бисером работать затруднительно. Тогда применяются прямые пяльцы – рамы. Они бывают ручные, настольные, напольные</a:t>
            </a:r>
          </a:p>
        </p:txBody>
      </p:sp>
      <p:pic>
        <p:nvPicPr>
          <p:cNvPr id="16387" name="Picture 4" descr="13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620713"/>
            <a:ext cx="41402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 descr="fram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2150" y="3933825"/>
            <a:ext cx="19637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 descr="frames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3933825"/>
            <a:ext cx="22669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2400" cy="1462088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Иглы для вышивания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900" smtClean="0"/>
              <a:t>   </a:t>
            </a:r>
            <a:r>
              <a:rPr lang="ru-RU" sz="2900" smtClean="0">
                <a:solidFill>
                  <a:srgbClr val="CC3300"/>
                </a:solidFill>
              </a:rPr>
              <a:t>нужны разной длины и толщины. Острые иглы используются в вышивке гладью, тупые – в вышивке крестом, длинные тонкие иглы применяются при вышивании бисером</a:t>
            </a:r>
            <a:endParaRPr lang="ru-RU" smtClean="0"/>
          </a:p>
        </p:txBody>
      </p:sp>
      <p:pic>
        <p:nvPicPr>
          <p:cNvPr id="17412" name="Picture 4" descr="nabor_igl_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933825"/>
            <a:ext cx="4895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nabor_igl_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3500" y="3284538"/>
            <a:ext cx="19843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Наперсток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05025"/>
            <a:ext cx="5040313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  </a:t>
            </a:r>
            <a:r>
              <a:rPr lang="ru-RU" sz="2800" smtClean="0">
                <a:solidFill>
                  <a:srgbClr val="CC3300"/>
                </a:solidFill>
              </a:rPr>
              <a:t>Правильно подобранный наперсток – незаменимый помощник при шитье и вышивании. Любая плотная ткань прошивается иглой безболезненно для пальца</a:t>
            </a:r>
          </a:p>
        </p:txBody>
      </p:sp>
      <p:pic>
        <p:nvPicPr>
          <p:cNvPr id="18436" name="Picture 4" descr="630041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492375"/>
            <a:ext cx="410527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5470525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Ножницы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28775"/>
            <a:ext cx="4248150" cy="4968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  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CC3300"/>
                </a:solidFill>
              </a:rPr>
              <a:t>острые маленькие ножницы с загнутыми краями для исправления </a:t>
            </a:r>
            <a:r>
              <a:rPr lang="en-US" sz="2400" smtClean="0">
                <a:solidFill>
                  <a:srgbClr val="CC3300"/>
                </a:solidFill>
              </a:rPr>
              <a:t>“</a:t>
            </a:r>
            <a:r>
              <a:rPr lang="ru-RU" sz="2400" smtClean="0">
                <a:solidFill>
                  <a:srgbClr val="CC3300"/>
                </a:solidFill>
              </a:rPr>
              <a:t>ошибок</a:t>
            </a:r>
            <a:r>
              <a:rPr lang="en-US" sz="2400" smtClean="0">
                <a:solidFill>
                  <a:srgbClr val="CC3300"/>
                </a:solidFill>
              </a:rPr>
              <a:t>”</a:t>
            </a:r>
            <a:r>
              <a:rPr lang="ru-RU" sz="2400" smtClean="0">
                <a:solidFill>
                  <a:srgbClr val="CC33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rgbClr val="CC33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CC3300"/>
                </a:solidFill>
              </a:rPr>
              <a:t>ножницы средней величины для подравнивания краев ткани, разрезания мотков ниток</a:t>
            </a:r>
          </a:p>
        </p:txBody>
      </p:sp>
      <p:pic>
        <p:nvPicPr>
          <p:cNvPr id="19460" name="Picture 5" descr="stor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724400"/>
            <a:ext cx="3744912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scissors-fo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692150"/>
            <a:ext cx="2479675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301625"/>
            <a:ext cx="9144000" cy="1462088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Литература по вышивке</a:t>
            </a:r>
          </a:p>
        </p:txBody>
      </p:sp>
      <p:pic>
        <p:nvPicPr>
          <p:cNvPr id="20483" name="Picture 16" descr="1171807450_3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2000250"/>
            <a:ext cx="2430462" cy="3816350"/>
          </a:xfrm>
          <a:noFill/>
        </p:spPr>
      </p:pic>
      <p:pic>
        <p:nvPicPr>
          <p:cNvPr id="20484" name="Picture 17" descr="kt105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72125" y="2071688"/>
            <a:ext cx="2678113" cy="3673475"/>
          </a:xfr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14313" y="357188"/>
            <a:ext cx="8713787" cy="63357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mtClean="0">
                <a:solidFill>
                  <a:srgbClr val="CC3300"/>
                </a:solidFill>
              </a:rPr>
              <a:t> </a:t>
            </a:r>
            <a:endParaRPr lang="ru-RU" sz="2800" smtClean="0">
              <a:solidFill>
                <a:srgbClr val="CC3300"/>
              </a:solidFill>
            </a:endParaRP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500063"/>
            <a:ext cx="6858000" cy="78581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A50021"/>
                </a:solidFill>
                <a:latin typeface="Comic Sans MS" pitchFamily="66" charset="0"/>
              </a:rPr>
              <a:t>Вышивка – это древнее и очень модное сегодня искусство</a:t>
            </a:r>
            <a:br>
              <a:rPr lang="ru-RU" sz="2800" b="1" smtClean="0">
                <a:solidFill>
                  <a:srgbClr val="A50021"/>
                </a:solidFill>
                <a:latin typeface="Comic Sans MS" pitchFamily="66" charset="0"/>
              </a:rPr>
            </a:br>
            <a:r>
              <a:rPr lang="ru-RU" sz="2800" b="1" smtClean="0">
                <a:solidFill>
                  <a:srgbClr val="A50021"/>
                </a:solidFill>
                <a:latin typeface="Comic Sans MS" pitchFamily="66" charset="0"/>
              </a:rPr>
              <a:t>                  </a:t>
            </a:r>
            <a:br>
              <a:rPr lang="ru-RU" sz="2800" b="1" smtClean="0">
                <a:solidFill>
                  <a:srgbClr val="A50021"/>
                </a:solidFill>
                <a:latin typeface="Comic Sans MS" pitchFamily="66" charset="0"/>
              </a:rPr>
            </a:br>
            <a:endParaRPr lang="ru-RU" sz="2800" b="1" smtClean="0">
              <a:solidFill>
                <a:srgbClr val="A50021"/>
              </a:solidFill>
              <a:latin typeface="Comic Sans MS" pitchFamily="66" charset="0"/>
            </a:endParaRPr>
          </a:p>
        </p:txBody>
      </p:sp>
      <p:pic>
        <p:nvPicPr>
          <p:cNvPr id="21508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428625"/>
            <a:ext cx="2987675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0" descr="v-9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571750"/>
            <a:ext cx="2928938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0"/>
          <p:cNvPicPr>
            <a:picLocks noChangeAspect="1" noChangeArrowheads="1"/>
          </p:cNvPicPr>
          <p:nvPr/>
        </p:nvPicPr>
        <p:blipFill>
          <a:blip r:embed="rId4"/>
          <a:srcRect l="11057" t="6895" r="5289" b="5173"/>
          <a:stretch>
            <a:fillRect/>
          </a:stretch>
        </p:blipFill>
        <p:spPr bwMode="auto">
          <a:xfrm>
            <a:off x="571500" y="4643438"/>
            <a:ext cx="1871663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2"/>
          <p:cNvPicPr>
            <a:picLocks noChangeAspect="1" noChangeArrowheads="1"/>
          </p:cNvPicPr>
          <p:nvPr/>
        </p:nvPicPr>
        <p:blipFill>
          <a:blip r:embed="rId5"/>
          <a:srcRect l="7813"/>
          <a:stretch>
            <a:fillRect/>
          </a:stretch>
        </p:blipFill>
        <p:spPr bwMode="auto">
          <a:xfrm>
            <a:off x="285750" y="1071563"/>
            <a:ext cx="36290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0" y="4143375"/>
            <a:ext cx="1871663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43887" cy="131445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Вышивка-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500188"/>
            <a:ext cx="8229600" cy="44561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2060"/>
                </a:solidFill>
              </a:rPr>
              <a:t>   </a:t>
            </a:r>
            <a:r>
              <a:rPr lang="ru-RU" sz="3000" smtClean="0">
                <a:solidFill>
                  <a:srgbClr val="002060"/>
                </a:solidFill>
              </a:rPr>
              <a:t>это украшение изделий из различных материалов орнаментом или сюжетным изображением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000" smtClean="0">
                <a:solidFill>
                  <a:srgbClr val="CC3300"/>
                </a:solidFill>
              </a:rPr>
              <a:t>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000" smtClean="0">
                <a:solidFill>
                  <a:srgbClr val="CC3300"/>
                </a:solidFill>
              </a:rPr>
              <a:t>   Вышивка выполняется нитками, бисером, лентами и другими материалами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000" smtClean="0">
                <a:solidFill>
                  <a:srgbClr val="CC3300"/>
                </a:solidFill>
              </a:rPr>
              <a:t>   Вышивают вручную с помощью иглы или машинным способом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4000500"/>
            <a:ext cx="26860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8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 l="13911"/>
          <a:stretch>
            <a:fillRect/>
          </a:stretch>
        </p:blipFill>
        <p:spPr>
          <a:xfrm>
            <a:off x="4643438" y="2571750"/>
            <a:ext cx="2492375" cy="4114800"/>
          </a:xfrm>
          <a:noFill/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4"/>
          <a:srcRect l="27188" t="-2499" r="28749" b="3749"/>
          <a:stretch>
            <a:fillRect/>
          </a:stretch>
        </p:blipFill>
        <p:spPr bwMode="auto">
          <a:xfrm>
            <a:off x="6858000" y="214313"/>
            <a:ext cx="2087563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5"/>
          <a:srcRect t="33353" r="5956"/>
          <a:stretch>
            <a:fillRect/>
          </a:stretch>
        </p:blipFill>
        <p:spPr bwMode="auto">
          <a:xfrm>
            <a:off x="1428750" y="214313"/>
            <a:ext cx="3600450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4" descr="taksa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/>
          <a:srcRect l="2098" t="2713" r="3496" b="1357"/>
          <a:stretch>
            <a:fillRect/>
          </a:stretch>
        </p:blipFill>
        <p:spPr>
          <a:xfrm>
            <a:off x="357188" y="4143375"/>
            <a:ext cx="2786062" cy="2357438"/>
          </a:xfrm>
          <a:noFill/>
        </p:spPr>
      </p:pic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23556" name="Содержимое 13" descr="c42454318eef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 l="7967" t="6944" r="8385" b="6248"/>
          <a:stretch>
            <a:fillRect/>
          </a:stretch>
        </p:blipFill>
        <p:spPr>
          <a:xfrm>
            <a:off x="500063" y="642938"/>
            <a:ext cx="2428875" cy="3071812"/>
          </a:xfrm>
        </p:spPr>
      </p:pic>
      <p:pic>
        <p:nvPicPr>
          <p:cNvPr id="23557" name="i-main-pic" descr="Картинка 656 из 209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1785938"/>
            <a:ext cx="2024062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i-main-pic" descr="Картинка 1310 из 7159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38" y="642938"/>
            <a:ext cx="235743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4"/>
          <p:cNvPicPr>
            <a:picLocks noChangeAspect="1" noChangeArrowheads="1"/>
          </p:cNvPicPr>
          <p:nvPr/>
        </p:nvPicPr>
        <p:blipFill>
          <a:blip r:embed="rId8"/>
          <a:srcRect l="1785" t="11427" r="1785" b="11427"/>
          <a:stretch>
            <a:fillRect/>
          </a:stretch>
        </p:blipFill>
        <p:spPr bwMode="auto">
          <a:xfrm>
            <a:off x="5929313" y="4214813"/>
            <a:ext cx="29289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172200" cy="12858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    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3714750"/>
            <a:ext cx="29527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/>
          <a:srcRect l="4819" t="2724" r="4819" b="3894"/>
          <a:stretch>
            <a:fillRect/>
          </a:stretch>
        </p:blipFill>
        <p:spPr bwMode="auto">
          <a:xfrm>
            <a:off x="6357938" y="1214438"/>
            <a:ext cx="2555875" cy="36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/>
          <a:srcRect l="12500" r="12500"/>
          <a:stretch>
            <a:fillRect/>
          </a:stretch>
        </p:blipFill>
        <p:spPr bwMode="auto">
          <a:xfrm>
            <a:off x="214313" y="1143000"/>
            <a:ext cx="28082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7772400" cy="1462088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A50021"/>
                </a:solidFill>
                <a:latin typeface="Comic Sans MS" pitchFamily="66" charset="0"/>
              </a:rPr>
              <a:t>Правила техники безопасности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хранить иголки в определенном месте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не пользоваться ржавыми иголками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шить иголками только с наперстком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ножницы хранить в определенном месте, класть их сомкнутыми острыми концами от себя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CC3300"/>
                </a:solidFill>
              </a:rPr>
              <a:t>не откусывать нитки зубами, а отрезать ножницами наискосок</a:t>
            </a:r>
          </a:p>
        </p:txBody>
      </p:sp>
      <p:pic>
        <p:nvPicPr>
          <p:cNvPr id="25604" name="Picture 4" descr="tomato-cuh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4179888"/>
            <a:ext cx="26654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5584_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797425"/>
            <a:ext cx="3138487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685800" y="142875"/>
            <a:ext cx="7772400" cy="1000125"/>
          </a:xfrm>
        </p:spPr>
        <p:txBody>
          <a:bodyPr/>
          <a:lstStyle/>
          <a:p>
            <a:r>
              <a:rPr lang="ru-RU" sz="3600" smtClean="0">
                <a:solidFill>
                  <a:srgbClr val="A50021"/>
                </a:solidFill>
                <a:latin typeface="Comic Sans MS" pitchFamily="66" charset="0"/>
              </a:rPr>
              <a:t>Способы закрепления нитки  </a:t>
            </a:r>
          </a:p>
        </p:txBody>
      </p:sp>
      <p:pic>
        <p:nvPicPr>
          <p:cNvPr id="26627" name="Рисунок 8" descr="d00e1c8ec9e7.jpg"/>
          <p:cNvPicPr>
            <a:picLocks noChangeAspect="1"/>
          </p:cNvPicPr>
          <p:nvPr/>
        </p:nvPicPr>
        <p:blipFill>
          <a:blip r:embed="rId2"/>
          <a:srcRect l="8257" t="30000"/>
          <a:stretch>
            <a:fillRect/>
          </a:stretch>
        </p:blipFill>
        <p:spPr bwMode="auto">
          <a:xfrm>
            <a:off x="357188" y="1428750"/>
            <a:ext cx="47625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Содержимое 7" descr="982256fa39f8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572125" y="3357563"/>
            <a:ext cx="3357563" cy="3262312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6"/>
          <p:cNvSpPr>
            <a:spLocks noGrp="1"/>
          </p:cNvSpPr>
          <p:nvPr>
            <p:ph type="title"/>
          </p:nvPr>
        </p:nvSpPr>
        <p:spPr>
          <a:xfrm>
            <a:off x="642938" y="214313"/>
            <a:ext cx="77724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A50021"/>
                </a:solidFill>
                <a:latin typeface="Comic Sans MS" pitchFamily="66" charset="0"/>
              </a:rPr>
              <a:t>Техника выполнения </a:t>
            </a:r>
            <a:br>
              <a:rPr lang="ru-RU" sz="4000" b="1" smtClean="0">
                <a:solidFill>
                  <a:srgbClr val="A50021"/>
                </a:solidFill>
                <a:latin typeface="Comic Sans MS" pitchFamily="66" charset="0"/>
              </a:rPr>
            </a:br>
            <a:r>
              <a:rPr lang="ru-RU" sz="4000" b="1" smtClean="0">
                <a:solidFill>
                  <a:srgbClr val="A50021"/>
                </a:solidFill>
                <a:latin typeface="Comic Sans MS" pitchFamily="66" charset="0"/>
              </a:rPr>
              <a:t>(в один ход)</a:t>
            </a:r>
          </a:p>
        </p:txBody>
      </p:sp>
      <p:pic>
        <p:nvPicPr>
          <p:cNvPr id="27651" name="Содержимое 8" descr="www.sdelaj.com_48_32_odin_shag.jpg"/>
          <p:cNvPicPr>
            <a:picLocks noGrp="1" noChangeAspect="1"/>
          </p:cNvPicPr>
          <p:nvPr>
            <p:ph idx="1"/>
          </p:nvPr>
        </p:nvPicPr>
        <p:blipFill>
          <a:blip r:embed="rId2"/>
          <a:srcRect t="1450" b="1450"/>
          <a:stretch>
            <a:fillRect/>
          </a:stretch>
        </p:blipFill>
        <p:spPr>
          <a:xfrm>
            <a:off x="357188" y="1714500"/>
            <a:ext cx="8358187" cy="4786313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685800" y="142875"/>
            <a:ext cx="7772400" cy="135731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Техника выполнения </a:t>
            </a:r>
            <a:br>
              <a:rPr lang="ru-RU" b="1" smtClean="0">
                <a:solidFill>
                  <a:srgbClr val="A50021"/>
                </a:solidFill>
                <a:latin typeface="Comic Sans MS" pitchFamily="66" charset="0"/>
              </a:rPr>
            </a:br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(в два хода)</a:t>
            </a:r>
          </a:p>
        </p:txBody>
      </p:sp>
      <p:pic>
        <p:nvPicPr>
          <p:cNvPr id="28675" name="Содержимое 3" descr="www.sdelaj.com_78_31_krest_kosoj.jpg"/>
          <p:cNvPicPr>
            <a:picLocks noGrp="1" noChangeAspect="1"/>
          </p:cNvPicPr>
          <p:nvPr>
            <p:ph idx="1"/>
          </p:nvPr>
        </p:nvPicPr>
        <p:blipFill>
          <a:blip r:embed="rId2"/>
          <a:srcRect r="841" b="1471"/>
          <a:stretch>
            <a:fillRect/>
          </a:stretch>
        </p:blipFill>
        <p:spPr>
          <a:xfrm>
            <a:off x="357188" y="1857375"/>
            <a:ext cx="8429625" cy="4786313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685800" y="214313"/>
            <a:ext cx="7772400" cy="12144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Техника выполнения </a:t>
            </a:r>
            <a:br>
              <a:rPr lang="ru-RU" b="1" smtClean="0">
                <a:solidFill>
                  <a:srgbClr val="A50021"/>
                </a:solidFill>
                <a:latin typeface="Comic Sans MS" pitchFamily="66" charset="0"/>
              </a:rPr>
            </a:br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(болгарский крест)</a:t>
            </a:r>
          </a:p>
        </p:txBody>
      </p:sp>
      <p:pic>
        <p:nvPicPr>
          <p:cNvPr id="29699" name="Содержимое 3" descr="www.sdelaj.com_82_39_dvojnoj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20000" contrast="40000"/>
          </a:blip>
          <a:srcRect l="1299" t="1408" r="1299" b="1408"/>
          <a:stretch>
            <a:fillRect/>
          </a:stretch>
        </p:blipFill>
        <p:spPr>
          <a:xfrm>
            <a:off x="1785938" y="1571625"/>
            <a:ext cx="5143500" cy="4929188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685800" y="214313"/>
            <a:ext cx="7772400" cy="12144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A50021"/>
                </a:solidFill>
                <a:latin typeface="Comic Sans MS" pitchFamily="66" charset="0"/>
              </a:rPr>
              <a:t>Желаем удачи!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/>
          <a:srcRect l="20168" r="20265"/>
          <a:stretch>
            <a:fillRect/>
          </a:stretch>
        </p:blipFill>
        <p:spPr bwMode="auto">
          <a:xfrm>
            <a:off x="2428875" y="1500188"/>
            <a:ext cx="4392613" cy="491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photo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428750"/>
            <a:ext cx="453707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7" descr="непрп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3643313"/>
            <a:ext cx="33512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9" descr="оророрп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643313"/>
            <a:ext cx="3455988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Заголовок 6"/>
          <p:cNvSpPr>
            <a:spLocks noGrp="1"/>
          </p:cNvSpPr>
          <p:nvPr>
            <p:ph type="title"/>
          </p:nvPr>
        </p:nvSpPr>
        <p:spPr>
          <a:xfrm>
            <a:off x="142875" y="214313"/>
            <a:ext cx="8786813" cy="1143000"/>
          </a:xfrm>
        </p:spPr>
        <p:txBody>
          <a:bodyPr/>
          <a:lstStyle/>
          <a:p>
            <a:r>
              <a:rPr lang="ru-RU" sz="3200" smtClean="0">
                <a:solidFill>
                  <a:srgbClr val="CC3300"/>
                </a:solidFill>
              </a:rPr>
              <a:t>Вышивка выполняется нитками, бисером, лентами и другими материалами</a:t>
            </a:r>
            <a:endParaRPr lang="ru-RU" sz="3200" smtClean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5"/>
          <p:cNvSpPr>
            <a:spLocks noGrp="1"/>
          </p:cNvSpPr>
          <p:nvPr>
            <p:ph type="title"/>
          </p:nvPr>
        </p:nvSpPr>
        <p:spPr>
          <a:xfrm>
            <a:off x="685800" y="285750"/>
            <a:ext cx="7772400" cy="1143000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A50021"/>
                </a:solidFill>
                <a:latin typeface="Comic Sans MS" pitchFamily="66" charset="0"/>
              </a:rPr>
              <a:t>История вышивки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981200"/>
            <a:ext cx="4929188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sz="2900" smtClean="0">
                <a:solidFill>
                  <a:srgbClr val="CC3300"/>
                </a:solidFill>
              </a:rPr>
              <a:t>Наиболее древние вышивки относятся к VI – V вв. до н.э. Они были выполнены в Древнем Китае на шелковых тканях шелком-сырцом, волосом, золотыми и серебряными нитями. 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1571625"/>
            <a:ext cx="3573462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4211638" cy="57610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sz="2800" smtClean="0">
                <a:solidFill>
                  <a:srgbClr val="CC3300"/>
                </a:solidFill>
              </a:rPr>
              <a:t>На территории нашей страны археологами обнаружены фрагменты одежды, вышитой золотыми нитями. Находки относятся к IX – XII векам. </a:t>
            </a:r>
          </a:p>
        </p:txBody>
      </p:sp>
      <p:pic>
        <p:nvPicPr>
          <p:cNvPr id="7171" name="Picture 4" descr="im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60350"/>
            <a:ext cx="4537075" cy="340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 descr="78767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4005263"/>
            <a:ext cx="45370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07950" y="836613"/>
            <a:ext cx="5076825" cy="60213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</a:t>
            </a:r>
            <a:r>
              <a:rPr lang="ru-RU" sz="3100" smtClean="0">
                <a:solidFill>
                  <a:srgbClr val="CC3300"/>
                </a:solidFill>
              </a:rPr>
              <a:t>На Руси обучать  вышиванию начинали с 4-5 лет. Крестьянская девочка к 15-16 годам должна была сама себе приготовить приданое</a:t>
            </a:r>
          </a:p>
        </p:txBody>
      </p:sp>
      <p:pic>
        <p:nvPicPr>
          <p:cNvPr id="8195" name="Picture 4" descr="repression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692150"/>
            <a:ext cx="3989387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8400" y="2743200"/>
            <a:ext cx="5076825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smtClean="0"/>
              <a:t>   </a:t>
            </a:r>
            <a:r>
              <a:rPr lang="ru-RU" sz="2800" smtClean="0">
                <a:solidFill>
                  <a:srgbClr val="CC3300"/>
                </a:solidFill>
              </a:rPr>
              <a:t>К приходу сватов в ее сундуке было до 100 вышитых полотенец, много скатертей, подзоров, наволочек, праздничной одежды и десятки метров холста, сотканного ее руками</a:t>
            </a:r>
          </a:p>
        </p:txBody>
      </p:sp>
      <p:pic>
        <p:nvPicPr>
          <p:cNvPr id="9219" name="Picture 5" descr="6е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068638"/>
            <a:ext cx="3455987" cy="340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роррн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88913"/>
            <a:ext cx="792003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75"/>
            <a:ext cx="7772400" cy="928688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A50021"/>
                </a:solidFill>
                <a:latin typeface="Comic Sans MS" pitchFamily="66" charset="0"/>
              </a:rPr>
              <a:t>Классификация вышивки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928688"/>
            <a:ext cx="7772400" cy="55006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Глухие  </a:t>
            </a:r>
            <a:r>
              <a:rPr lang="ru-RU" smtClean="0">
                <a:solidFill>
                  <a:srgbClr val="CC3300"/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i="1" smtClean="0">
                <a:solidFill>
                  <a:schemeClr val="tx1"/>
                </a:solidFill>
              </a:rPr>
              <a:t>- </a:t>
            </a:r>
            <a:r>
              <a:rPr lang="ru-RU" sz="2400" i="1" smtClean="0">
                <a:solidFill>
                  <a:srgbClr val="CC3300"/>
                </a:solidFill>
              </a:rPr>
              <a:t>  </a:t>
            </a:r>
            <a:r>
              <a:rPr lang="ru-RU" sz="2400" i="1" smtClean="0">
                <a:solidFill>
                  <a:srgbClr val="660033"/>
                </a:solidFill>
              </a:rPr>
              <a:t>выполненные по цельной ткани по нанесённому свободному рисунку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Гладь 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Стебельчатый  тамбур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Козлик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Ёлочка </a:t>
            </a:r>
          </a:p>
          <a:p>
            <a:pPr eaLnBrk="1" hangingPunct="1">
              <a:buFont typeface="Wingdings" pitchFamily="2" charset="2"/>
              <a:buNone/>
            </a:pPr>
            <a:endParaRPr lang="ru-RU" sz="2400" smtClean="0">
              <a:solidFill>
                <a:srgbClr val="CC33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sz="2400" i="1" smtClean="0">
                <a:solidFill>
                  <a:srgbClr val="660033"/>
                </a:solidFill>
              </a:rPr>
              <a:t>выполненные по цельной ткани по счёту нитей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Гладь счётная</a:t>
            </a:r>
            <a:endParaRPr lang="ru-RU" sz="2400" smtClean="0">
              <a:solidFill>
                <a:srgbClr val="CC3300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Полукрест (роспись)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Крест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Набор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2875"/>
            <a:ext cx="7772400" cy="928688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A50021"/>
                </a:solidFill>
                <a:latin typeface="Comic Sans MS" pitchFamily="66" charset="0"/>
              </a:rPr>
              <a:t>Классификация вышивки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928688"/>
            <a:ext cx="7772400" cy="550068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b="1" smtClean="0">
                <a:solidFill>
                  <a:srgbClr val="7030A0"/>
                </a:solidFill>
              </a:rPr>
              <a:t>Сквозные</a:t>
            </a:r>
            <a:endParaRPr lang="ru-RU" smtClean="0">
              <a:solidFill>
                <a:srgbClr val="CC33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400" i="1" smtClean="0">
                <a:solidFill>
                  <a:schemeClr val="tx1"/>
                </a:solidFill>
              </a:rPr>
              <a:t>- </a:t>
            </a:r>
            <a:r>
              <a:rPr lang="ru-RU" sz="2400" i="1" smtClean="0">
                <a:solidFill>
                  <a:srgbClr val="CC3300"/>
                </a:solidFill>
              </a:rPr>
              <a:t>  </a:t>
            </a:r>
            <a:r>
              <a:rPr lang="ru-RU" sz="2400" i="1" smtClean="0">
                <a:solidFill>
                  <a:srgbClr val="660033"/>
                </a:solidFill>
              </a:rPr>
              <a:t>выполненные по выдернутым нитям в ткани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Мережка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Перевить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Стяги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Гипюр </a:t>
            </a:r>
          </a:p>
          <a:p>
            <a:pPr eaLnBrk="1" hangingPunct="1">
              <a:buFont typeface="Wingdings" pitchFamily="2" charset="2"/>
              <a:buNone/>
            </a:pPr>
            <a:endParaRPr lang="ru-RU" sz="2400" smtClean="0">
              <a:solidFill>
                <a:srgbClr val="CC3300"/>
              </a:solidFill>
            </a:endParaRPr>
          </a:p>
          <a:p>
            <a:pPr eaLnBrk="1" hangingPunct="1">
              <a:buFontTx/>
              <a:buChar char="-"/>
            </a:pPr>
            <a:r>
              <a:rPr lang="ru-RU" sz="2400" i="1" smtClean="0">
                <a:solidFill>
                  <a:srgbClr val="660033"/>
                </a:solidFill>
              </a:rPr>
              <a:t>выполненные по вырезанным нитям в ткани или с последующим вырезанием нитей ткани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Ренессанс </a:t>
            </a:r>
            <a:endParaRPr lang="ru-RU" sz="2400" smtClean="0">
              <a:solidFill>
                <a:srgbClr val="CC3300"/>
              </a:solidFill>
            </a:endParaRP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Ришелье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sz="2000" smtClean="0">
                <a:solidFill>
                  <a:srgbClr val="CC3300"/>
                </a:solidFill>
              </a:rPr>
              <a:t>Мадэр </a:t>
            </a:r>
          </a:p>
          <a:p>
            <a:pPr eaLnBrk="1" hangingPunct="1">
              <a:buFont typeface="Wingdings" pitchFamily="2" charset="2"/>
              <a:buNone/>
            </a:pPr>
            <a:endParaRPr lang="ru-RU" sz="200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落ち葉と波紋">
  <a:themeElements>
    <a:clrScheme name="落ち葉と波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落ち葉と波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" pitchFamily="18" charset="0"/>
            <a:ea typeface="ＭＳ ゴシック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" pitchFamily="18" charset="0"/>
            <a:ea typeface="ＭＳ ゴシック" pitchFamily="49" charset="-128"/>
          </a:defRPr>
        </a:defPPr>
      </a:lstStyle>
    </a:lnDef>
  </a:objectDefaults>
  <a:extraClrSchemeLst>
    <a:extraClrScheme>
      <a:clrScheme name="落ち葉と波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落ち葉と波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落ち葉と波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落ち葉と波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落ち葉と波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落ち葉と波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落ち葉と波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落ち葉と波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落ち葉と波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落ち葉と波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落ち葉と波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落ち葉と波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10249951</Template>
  <TotalTime>1592</TotalTime>
  <Words>441</Words>
  <Application>Microsoft Office PowerPoint</Application>
  <PresentationFormat>Экран (4:3)</PresentationFormat>
  <Paragraphs>95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Century</vt:lpstr>
      <vt:lpstr>ＭＳ ゴシック</vt:lpstr>
      <vt:lpstr>Arial</vt:lpstr>
      <vt:lpstr>Wingdings</vt:lpstr>
      <vt:lpstr>Calibri</vt:lpstr>
      <vt:lpstr>Comic Sans MS</vt:lpstr>
      <vt:lpstr>落ち葉と波紋</vt:lpstr>
      <vt:lpstr>Вышивка  крестом          </vt:lpstr>
      <vt:lpstr>Вышивка-</vt:lpstr>
      <vt:lpstr>Вышивка выполняется нитками, бисером, лентами и другими материалами</vt:lpstr>
      <vt:lpstr>История вышивки</vt:lpstr>
      <vt:lpstr>Слайд 5</vt:lpstr>
      <vt:lpstr>Слайд 6</vt:lpstr>
      <vt:lpstr>Слайд 7</vt:lpstr>
      <vt:lpstr>Классификация вышивки</vt:lpstr>
      <vt:lpstr>Классификация вышивки</vt:lpstr>
      <vt:lpstr>Материалы и приспособления  для вышивания:</vt:lpstr>
      <vt:lpstr>Нитки:</vt:lpstr>
      <vt:lpstr>Ткани:</vt:lpstr>
      <vt:lpstr>Пяльцы - </vt:lpstr>
      <vt:lpstr>Слайд 14</vt:lpstr>
      <vt:lpstr>Иглы для вышивания</vt:lpstr>
      <vt:lpstr>Наперсток</vt:lpstr>
      <vt:lpstr>Ножницы</vt:lpstr>
      <vt:lpstr>Литература по вышивке</vt:lpstr>
      <vt:lpstr>Вышивка – это древнее и очень модное сегодня искусство                    </vt:lpstr>
      <vt:lpstr>Слайд 20</vt:lpstr>
      <vt:lpstr> </vt:lpstr>
      <vt:lpstr>    </vt:lpstr>
      <vt:lpstr>Правила техники безопасности</vt:lpstr>
      <vt:lpstr>Способы закрепления нитки  </vt:lpstr>
      <vt:lpstr>Техника выполнения  (в один ход)</vt:lpstr>
      <vt:lpstr>Техника выполнения  (в два хода)</vt:lpstr>
      <vt:lpstr>Техника выполнения  (болгарский крест)</vt:lpstr>
      <vt:lpstr>Желаем удачи!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Вышивка</dc:title>
  <dc:creator>Ira</dc:creator>
  <cp:lastModifiedBy>User</cp:lastModifiedBy>
  <cp:revision>41</cp:revision>
  <dcterms:created xsi:type="dcterms:W3CDTF">2007-12-08T22:23:51Z</dcterms:created>
  <dcterms:modified xsi:type="dcterms:W3CDTF">2012-01-23T16:16:36Z</dcterms:modified>
</cp:coreProperties>
</file>